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sldIdLst>
    <p:sldId id="256" r:id="rId3"/>
    <p:sldId id="258" r:id="rId4"/>
    <p:sldId id="259" r:id="rId5"/>
    <p:sldId id="260" r:id="rId6"/>
    <p:sldId id="261" r:id="rId7"/>
    <p:sldId id="262" r:id="rId8"/>
    <p:sldId id="275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-148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03A6B-F88D-E749-B88B-C28DBC3B4E83}" type="datetimeFigureOut">
              <a:rPr lang="en-US" smtClean="0"/>
              <a:t>19/10/17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717D-161F-044A-B2E3-B31C4EF61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49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03A6B-F88D-E749-B88B-C28DBC3B4E83}" type="datetimeFigureOut">
              <a:rPr lang="en-US" smtClean="0"/>
              <a:t>19/10/17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717D-161F-044A-B2E3-B31C4EF61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756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03A6B-F88D-E749-B88B-C28DBC3B4E83}" type="datetimeFigureOut">
              <a:rPr lang="en-US" smtClean="0"/>
              <a:t>19/10/17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717D-161F-044A-B2E3-B31C4EF61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2060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D3-509D-4E4A-BB1A-9B82B780E44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19/10/17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036B-A200-45AA-875A-B4A248F98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76477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D3-509D-4E4A-BB1A-9B82B780E44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19/10/17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036B-A200-45AA-875A-B4A248F98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9592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D3-509D-4E4A-BB1A-9B82B780E44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19/10/17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036B-A200-45AA-875A-B4A248F98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82041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D3-509D-4E4A-BB1A-9B82B780E44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19/10/17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036B-A200-45AA-875A-B4A248F98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90727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D3-509D-4E4A-BB1A-9B82B780E44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19/10/17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036B-A200-45AA-875A-B4A248F98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79337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D3-509D-4E4A-BB1A-9B82B780E44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19/10/17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036B-A200-45AA-875A-B4A248F98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52351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D3-509D-4E4A-BB1A-9B82B780E44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19/10/17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036B-A200-45AA-875A-B4A248F98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8112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D3-509D-4E4A-BB1A-9B82B780E44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19/10/17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036B-A200-45AA-875A-B4A248F98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0128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03A6B-F88D-E749-B88B-C28DBC3B4E83}" type="datetimeFigureOut">
              <a:rPr lang="en-US" smtClean="0"/>
              <a:t>19/10/17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717D-161F-044A-B2E3-B31C4EF61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3916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D3-509D-4E4A-BB1A-9B82B780E44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19/10/17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036B-A200-45AA-875A-B4A248F98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89307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D3-509D-4E4A-BB1A-9B82B780E44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19/10/17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036B-A200-45AA-875A-B4A248F98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67325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D3-509D-4E4A-BB1A-9B82B780E44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19/10/17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036B-A200-45AA-875A-B4A248F98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4077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03A6B-F88D-E749-B88B-C28DBC3B4E83}" type="datetimeFigureOut">
              <a:rPr lang="en-US" smtClean="0"/>
              <a:t>19/10/17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717D-161F-044A-B2E3-B31C4EF61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33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03A6B-F88D-E749-B88B-C28DBC3B4E83}" type="datetimeFigureOut">
              <a:rPr lang="en-US" smtClean="0"/>
              <a:t>19/10/17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717D-161F-044A-B2E3-B31C4EF61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321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03A6B-F88D-E749-B88B-C28DBC3B4E83}" type="datetimeFigureOut">
              <a:rPr lang="en-US" smtClean="0"/>
              <a:t>19/10/17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717D-161F-044A-B2E3-B31C4EF61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724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03A6B-F88D-E749-B88B-C28DBC3B4E83}" type="datetimeFigureOut">
              <a:rPr lang="en-US" smtClean="0"/>
              <a:t>19/10/17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717D-161F-044A-B2E3-B31C4EF61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084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03A6B-F88D-E749-B88B-C28DBC3B4E83}" type="datetimeFigureOut">
              <a:rPr lang="en-US" smtClean="0"/>
              <a:t>19/10/17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717D-161F-044A-B2E3-B31C4EF61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753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03A6B-F88D-E749-B88B-C28DBC3B4E83}" type="datetimeFigureOut">
              <a:rPr lang="en-US" smtClean="0"/>
              <a:t>19/10/17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717D-161F-044A-B2E3-B31C4EF61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72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03A6B-F88D-E749-B88B-C28DBC3B4E83}" type="datetimeFigureOut">
              <a:rPr lang="en-US" smtClean="0"/>
              <a:t>19/10/17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717D-161F-044A-B2E3-B31C4EF61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88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503A6B-F88D-E749-B88B-C28DBC3B4E83}" type="datetimeFigureOut">
              <a:rPr lang="en-US" smtClean="0"/>
              <a:t>19/10/17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C717D-161F-044A-B2E3-B31C4EF61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381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4093E3D3-509D-4E4A-BB1A-9B82B780E44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 defTabSz="914400"/>
              <a:t>19/10/17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9064036B-A200-45AA-875A-B4A248F98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2994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6.png"/><Relationship Id="rId3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png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7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26.png"/><Relationship Id="rId5" Type="http://schemas.openxmlformats.org/officeDocument/2006/relationships/image" Target="../media/image23.jpeg"/><Relationship Id="rId6" Type="http://schemas.openxmlformats.org/officeDocument/2006/relationships/image" Target="../media/image24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8.png"/><Relationship Id="rId3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.png"/><Relationship Id="rId12" Type="http://schemas.openxmlformats.org/officeDocument/2006/relationships/image" Target="../media/image6.png"/><Relationship Id="rId13" Type="http://schemas.openxmlformats.org/officeDocument/2006/relationships/image" Target="../media/image7.png"/><Relationship Id="rId14" Type="http://schemas.openxmlformats.org/officeDocument/2006/relationships/image" Target="../media/image8.png"/><Relationship Id="rId15" Type="http://schemas.openxmlformats.org/officeDocument/2006/relationships/image" Target="../media/image9.png"/><Relationship Id="rId16" Type="http://schemas.openxmlformats.org/officeDocument/2006/relationships/image" Target="../media/image16.png"/><Relationship Id="rId17" Type="http://schemas.openxmlformats.org/officeDocument/2006/relationships/image" Target="../media/image17.png"/><Relationship Id="rId18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0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20" Type="http://schemas.openxmlformats.org/officeDocument/2006/relationships/image" Target="../media/image8.png"/><Relationship Id="rId21" Type="http://schemas.openxmlformats.org/officeDocument/2006/relationships/image" Target="../media/image9.png"/><Relationship Id="rId22" Type="http://schemas.openxmlformats.org/officeDocument/2006/relationships/image" Target="../media/image18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7" Type="http://schemas.openxmlformats.org/officeDocument/2006/relationships/image" Target="../media/image5.png"/><Relationship Id="rId18" Type="http://schemas.openxmlformats.org/officeDocument/2006/relationships/image" Target="../media/image6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jpeg"/><Relationship Id="rId7" Type="http://schemas.openxmlformats.org/officeDocument/2006/relationships/image" Target="../media/image24.png"/><Relationship Id="rId8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jpeg"/><Relationship Id="rId7" Type="http://schemas.openxmlformats.org/officeDocument/2006/relationships/image" Target="../media/image24.png"/><Relationship Id="rId8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8.png"/><Relationship Id="rId3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png"/><Relationship Id="rId3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5.png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VideoGen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97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 rot="5400000">
            <a:off x="3275856" y="2708920"/>
            <a:ext cx="1800200" cy="19442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520" y="5085184"/>
            <a:ext cx="20517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800" dirty="0">
                <a:solidFill>
                  <a:prstClr val="black"/>
                </a:solidFill>
                <a:latin typeface="Arial"/>
              </a:rPr>
              <a:t>.m3u (extended)</a:t>
            </a:r>
          </a:p>
        </p:txBody>
      </p:sp>
      <p:pic>
        <p:nvPicPr>
          <p:cNvPr id="7" name="Picture 6" descr="flowplayer_flas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5" y="5229200"/>
            <a:ext cx="3456384" cy="5054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83768" y="4653136"/>
            <a:ext cx="4572000" cy="212365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defTabSz="914400"/>
            <a:r>
              <a:rPr lang="en-US" sz="1200" dirty="0">
                <a:solidFill>
                  <a:prstClr val="black"/>
                </a:solidFill>
                <a:latin typeface="Arial"/>
              </a:rPr>
              <a:t>#EXTM3U</a:t>
            </a:r>
          </a:p>
          <a:p>
            <a:pPr defTabSz="914400"/>
            <a:r>
              <a:rPr lang="en-US" sz="1200" dirty="0">
                <a:solidFill>
                  <a:prstClr val="black"/>
                </a:solidFill>
                <a:latin typeface="Arial"/>
              </a:rPr>
              <a:t>#EXT-X-DISCONTINUITY</a:t>
            </a:r>
          </a:p>
          <a:p>
            <a:pPr defTabSz="914400"/>
            <a:r>
              <a:rPr lang="en-US" sz="1200" dirty="0">
                <a:solidFill>
                  <a:prstClr val="black"/>
                </a:solidFill>
                <a:latin typeface="Arial"/>
              </a:rPr>
              <a:t>#EXTINF:3</a:t>
            </a:r>
          </a:p>
          <a:p>
            <a:pPr defTabSz="914400"/>
            <a:r>
              <a:rPr lang="en-US" sz="1200" dirty="0">
                <a:solidFill>
                  <a:prstClr val="black"/>
                </a:solidFill>
                <a:latin typeface="Arial"/>
              </a:rPr>
              <a:t>resources/videos/vp0-logo/</a:t>
            </a:r>
            <a:r>
              <a:rPr lang="en-US" sz="1200" dirty="0" err="1">
                <a:solidFill>
                  <a:prstClr val="black"/>
                </a:solidFill>
                <a:latin typeface="Arial"/>
              </a:rPr>
              <a:t>logo_start.ts</a:t>
            </a:r>
            <a:endParaRPr lang="en-US" sz="1200" dirty="0">
              <a:solidFill>
                <a:prstClr val="black"/>
              </a:solidFill>
              <a:latin typeface="Arial"/>
            </a:endParaRPr>
          </a:p>
          <a:p>
            <a:pPr defTabSz="914400"/>
            <a:r>
              <a:rPr lang="en-US" sz="1200" dirty="0">
                <a:solidFill>
                  <a:prstClr val="black"/>
                </a:solidFill>
                <a:latin typeface="Arial"/>
              </a:rPr>
              <a:t>#EXT-X-DISCONTINUITY</a:t>
            </a:r>
          </a:p>
          <a:p>
            <a:pPr defTabSz="914400"/>
            <a:r>
              <a:rPr lang="en-US" sz="1200" dirty="0">
                <a:solidFill>
                  <a:prstClr val="black"/>
                </a:solidFill>
                <a:latin typeface="Arial"/>
              </a:rPr>
              <a:t>#EXTINF:12</a:t>
            </a:r>
          </a:p>
          <a:p>
            <a:pPr defTabSz="914400"/>
            <a:r>
              <a:rPr lang="en-US" sz="1200" dirty="0">
                <a:solidFill>
                  <a:prstClr val="black"/>
                </a:solidFill>
                <a:latin typeface="Arial"/>
              </a:rPr>
              <a:t>resources/videos/vp1-QR/QR05_1.ts</a:t>
            </a:r>
          </a:p>
          <a:p>
            <a:pPr defTabSz="914400"/>
            <a:r>
              <a:rPr lang="en-US" sz="1200" dirty="0">
                <a:solidFill>
                  <a:prstClr val="black"/>
                </a:solidFill>
                <a:latin typeface="Arial"/>
              </a:rPr>
              <a:t>#EXT-X-DISCONTINUITY</a:t>
            </a:r>
          </a:p>
          <a:p>
            <a:pPr defTabSz="914400"/>
            <a:r>
              <a:rPr lang="en-US" sz="1200" dirty="0">
                <a:solidFill>
                  <a:prstClr val="black"/>
                </a:solidFill>
                <a:latin typeface="Arial"/>
              </a:rPr>
              <a:t>#EXTINF:2</a:t>
            </a:r>
          </a:p>
          <a:p>
            <a:pPr defTabSz="914400"/>
            <a:r>
              <a:rPr lang="en-US" sz="1200" dirty="0">
                <a:solidFill>
                  <a:prstClr val="black"/>
                </a:solidFill>
                <a:latin typeface="Arial"/>
              </a:rPr>
              <a:t>resources/videos/vp2-intro-fluide-glacial/EtPendantCeTempsLaEn1975_processed.ts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96136" y="3140968"/>
            <a:ext cx="245867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914400"/>
            <a:r>
              <a:rPr lang="en-US" sz="2800" b="1" dirty="0">
                <a:solidFill>
                  <a:srgbClr val="2E7CEB">
                    <a:lumMod val="60000"/>
                    <a:lumOff val="40000"/>
                  </a:srgbClr>
                </a:solidFill>
                <a:latin typeface="Arial"/>
              </a:rPr>
              <a:t>model-to-text</a:t>
            </a:r>
          </a:p>
        </p:txBody>
      </p:sp>
      <p:pic>
        <p:nvPicPr>
          <p:cNvPr id="9" name="Picture 8" descr="Capture d’écran 2016-11-07 à 07.30.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058" y="206236"/>
            <a:ext cx="5469108" cy="226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032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 rot="5400000">
            <a:off x="3707904" y="1844824"/>
            <a:ext cx="1800200" cy="1944216"/>
          </a:xfrm>
          <a:prstGeom prst="rightArrow">
            <a:avLst/>
          </a:prstGeom>
          <a:solidFill>
            <a:srgbClr val="DD804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03848" y="3717032"/>
            <a:ext cx="25791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defTabSz="914400"/>
            <a:r>
              <a:rPr lang="en-US" sz="2800" b="1" dirty="0">
                <a:solidFill>
                  <a:prstClr val="black"/>
                </a:solidFill>
                <a:latin typeface="Arial"/>
              </a:rPr>
              <a:t>playlist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22982" y="3429000"/>
            <a:ext cx="2080317" cy="95410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 defTabSz="914400"/>
            <a:r>
              <a:rPr lang="en-US" sz="2800" b="1" dirty="0">
                <a:solidFill>
                  <a:prstClr val="black"/>
                </a:solidFill>
                <a:latin typeface="Arial"/>
              </a:rPr>
              <a:t>playlist</a:t>
            </a:r>
          </a:p>
          <a:p>
            <a:pPr algn="ctr" defTabSz="914400"/>
            <a:r>
              <a:rPr lang="en-US" sz="2800" b="1" dirty="0" err="1">
                <a:solidFill>
                  <a:prstClr val="black"/>
                </a:solidFill>
                <a:latin typeface="Arial"/>
              </a:rPr>
              <a:t>metamodel</a:t>
            </a:r>
            <a:endParaRPr lang="en-US" sz="2800" b="1" dirty="0">
              <a:solidFill>
                <a:prstClr val="black"/>
              </a:solidFill>
              <a:latin typeface="Arial"/>
            </a:endParaRPr>
          </a:p>
        </p:txBody>
      </p:sp>
      <p:cxnSp>
        <p:nvCxnSpPr>
          <p:cNvPr id="5" name="Straight Arrow Connector 4"/>
          <p:cNvCxnSpPr>
            <a:stCxn id="4" idx="1"/>
            <a:endCxn id="7" idx="3"/>
          </p:cNvCxnSpPr>
          <p:nvPr/>
        </p:nvCxnSpPr>
        <p:spPr>
          <a:xfrm flipH="1" flipV="1">
            <a:off x="2057335" y="3906054"/>
            <a:ext cx="1146513" cy="72588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ight Arrow 11"/>
          <p:cNvSpPr/>
          <p:nvPr/>
        </p:nvSpPr>
        <p:spPr>
          <a:xfrm rot="7262421">
            <a:off x="2137241" y="4891623"/>
            <a:ext cx="1800200" cy="71303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3" name="Right Arrow 12"/>
          <p:cNvSpPr/>
          <p:nvPr/>
        </p:nvSpPr>
        <p:spPr>
          <a:xfrm rot="3131111">
            <a:off x="4289386" y="4794229"/>
            <a:ext cx="1800200" cy="71303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ight Arrow 13"/>
          <p:cNvSpPr/>
          <p:nvPr/>
        </p:nvSpPr>
        <p:spPr>
          <a:xfrm rot="4818630">
            <a:off x="3430341" y="4656734"/>
            <a:ext cx="1339413" cy="71303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5949280"/>
            <a:ext cx="2520280" cy="6750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5733256"/>
            <a:ext cx="2013866" cy="115078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796136" y="2420888"/>
            <a:ext cx="28775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800" b="1" dirty="0">
                <a:solidFill>
                  <a:srgbClr val="DD8047">
                    <a:lumMod val="75000"/>
                  </a:srgbClr>
                </a:solidFill>
                <a:latin typeface="Arial"/>
              </a:rPr>
              <a:t>model-to-model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156176" y="4725144"/>
            <a:ext cx="245867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914400"/>
            <a:r>
              <a:rPr lang="en-US" sz="2800" b="1" dirty="0">
                <a:solidFill>
                  <a:srgbClr val="2E7CEB">
                    <a:lumMod val="60000"/>
                    <a:lumOff val="40000"/>
                  </a:srgbClr>
                </a:solidFill>
                <a:latin typeface="Arial"/>
              </a:rPr>
              <a:t>model-to-text</a:t>
            </a:r>
          </a:p>
        </p:txBody>
      </p:sp>
      <p:pic>
        <p:nvPicPr>
          <p:cNvPr id="31" name="Picture 30" descr="flowplayer_flas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165304"/>
            <a:ext cx="2808312" cy="410678"/>
          </a:xfrm>
          <a:prstGeom prst="rect">
            <a:avLst/>
          </a:prstGeom>
        </p:spPr>
      </p:pic>
      <p:pic>
        <p:nvPicPr>
          <p:cNvPr id="15" name="Picture 14" descr="Capture d’écran 2016-11-07 à 07.30.4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335" y="0"/>
            <a:ext cx="5469108" cy="226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61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 rot="5400000">
            <a:off x="3275856" y="2708920"/>
            <a:ext cx="1800200" cy="19442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5536" y="4869160"/>
            <a:ext cx="172819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rial"/>
              </a:rPr>
              <a:t>Thumbnails (vignettes) of each video sequence (e.g., PGN format)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6136" y="3140968"/>
            <a:ext cx="195986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914400"/>
            <a:r>
              <a:rPr lang="en-US" sz="2800" b="1" dirty="0">
                <a:solidFill>
                  <a:srgbClr val="2E7CEB">
                    <a:lumMod val="60000"/>
                    <a:lumOff val="40000"/>
                  </a:srgbClr>
                </a:solidFill>
                <a:latin typeface="Arial"/>
              </a:rPr>
              <a:t>model-to-*</a:t>
            </a:r>
          </a:p>
        </p:txBody>
      </p:sp>
      <p:sp>
        <p:nvSpPr>
          <p:cNvPr id="4" name="Rectangle 3"/>
          <p:cNvSpPr/>
          <p:nvPr/>
        </p:nvSpPr>
        <p:spPr>
          <a:xfrm>
            <a:off x="4067944" y="5085184"/>
            <a:ext cx="1224136" cy="36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36168" y="5093568"/>
            <a:ext cx="1224136" cy="36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08104" y="5085184"/>
            <a:ext cx="1224136" cy="36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27784" y="5733256"/>
            <a:ext cx="1224136" cy="36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67944" y="5733256"/>
            <a:ext cx="1224136" cy="36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508104" y="5733256"/>
            <a:ext cx="1224136" cy="36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3789040"/>
            <a:ext cx="1728192" cy="46290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627784" y="6381328"/>
            <a:ext cx="1224136" cy="36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67944" y="6381328"/>
            <a:ext cx="1224136" cy="36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16" name="Picture 15" descr="Capture d’écran 2016-11-07 à 07.30.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058" y="206236"/>
            <a:ext cx="5469108" cy="226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23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 rot="5400000">
            <a:off x="3275856" y="2708920"/>
            <a:ext cx="1800200" cy="19442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9512" y="4653136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400" dirty="0">
                <a:solidFill>
                  <a:prstClr val="black"/>
                </a:solidFill>
                <a:latin typeface="Arial"/>
              </a:rPr>
              <a:t>Thumbnails (vignettes) of each video sequence (e.g., PGN format)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6136" y="3140968"/>
            <a:ext cx="195986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914400"/>
            <a:r>
              <a:rPr lang="en-US" sz="2800" b="1" dirty="0">
                <a:solidFill>
                  <a:srgbClr val="2E7CEB">
                    <a:lumMod val="60000"/>
                    <a:lumOff val="40000"/>
                  </a:srgbClr>
                </a:solidFill>
                <a:latin typeface="Arial"/>
              </a:rPr>
              <a:t>model-to-*</a:t>
            </a:r>
          </a:p>
        </p:txBody>
      </p:sp>
      <p:sp>
        <p:nvSpPr>
          <p:cNvPr id="4" name="Rectangle 3"/>
          <p:cNvSpPr/>
          <p:nvPr/>
        </p:nvSpPr>
        <p:spPr>
          <a:xfrm>
            <a:off x="1187624" y="5229200"/>
            <a:ext cx="864096" cy="21602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9904" y="5237584"/>
            <a:ext cx="864096" cy="21602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23728" y="5229200"/>
            <a:ext cx="864096" cy="21602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1520" y="5877272"/>
            <a:ext cx="864096" cy="21602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87624" y="5877272"/>
            <a:ext cx="864096" cy="21602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23728" y="5877272"/>
            <a:ext cx="864096" cy="21602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3645024"/>
            <a:ext cx="936104" cy="25074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51520" y="6525344"/>
            <a:ext cx="864096" cy="21602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87624" y="6525344"/>
            <a:ext cx="864096" cy="21602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16" name="Image 8" descr="téléchargement (5)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5085184"/>
            <a:ext cx="2232248" cy="1310398"/>
          </a:xfrm>
          <a:prstGeom prst="rect">
            <a:avLst/>
          </a:prstGeom>
        </p:spPr>
      </p:pic>
      <p:pic>
        <p:nvPicPr>
          <p:cNvPr id="5" name="Picture 4" descr="Capture d’écran 2015-09-28 à 17.42.2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4509120"/>
            <a:ext cx="1418121" cy="2225948"/>
          </a:xfrm>
          <a:prstGeom prst="rect">
            <a:avLst/>
          </a:prstGeom>
        </p:spPr>
      </p:pic>
      <p:pic>
        <p:nvPicPr>
          <p:cNvPr id="17" name="Picture 16" descr="Capture d’écran 2016-11-07 à 07.30.4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058" y="206236"/>
            <a:ext cx="5469108" cy="226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027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 rot="5400000">
            <a:off x="3275856" y="2708920"/>
            <a:ext cx="1800200" cy="19442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9512" y="4653136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400" dirty="0">
                <a:solidFill>
                  <a:prstClr val="black"/>
                </a:solidFill>
                <a:latin typeface="Arial"/>
              </a:rPr>
              <a:t>Thumbnails (vignettes) of each video sequence (e.g., PGN format)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6136" y="3140968"/>
            <a:ext cx="195986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914400"/>
            <a:r>
              <a:rPr lang="en-US" sz="2800" b="1" dirty="0">
                <a:solidFill>
                  <a:srgbClr val="2E7CEB">
                    <a:lumMod val="60000"/>
                    <a:lumOff val="40000"/>
                  </a:srgbClr>
                </a:solidFill>
                <a:latin typeface="Arial"/>
              </a:rPr>
              <a:t>model-to-*</a:t>
            </a:r>
          </a:p>
        </p:txBody>
      </p:sp>
      <p:sp>
        <p:nvSpPr>
          <p:cNvPr id="4" name="Rectangle 3"/>
          <p:cNvSpPr/>
          <p:nvPr/>
        </p:nvSpPr>
        <p:spPr>
          <a:xfrm>
            <a:off x="1187624" y="5229200"/>
            <a:ext cx="864096" cy="21602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9904" y="5237584"/>
            <a:ext cx="864096" cy="21602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23728" y="5229200"/>
            <a:ext cx="864096" cy="21602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1520" y="5877272"/>
            <a:ext cx="864096" cy="21602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87624" y="5877272"/>
            <a:ext cx="864096" cy="21602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23728" y="5877272"/>
            <a:ext cx="864096" cy="21602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3645024"/>
            <a:ext cx="936104" cy="25074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51520" y="6525344"/>
            <a:ext cx="864096" cy="21602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87624" y="6525344"/>
            <a:ext cx="864096" cy="21602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16" name="Image 8" descr="téléchargement (5)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5445224"/>
            <a:ext cx="2232248" cy="1310398"/>
          </a:xfrm>
          <a:prstGeom prst="rect">
            <a:avLst/>
          </a:prstGeom>
        </p:spPr>
      </p:pic>
      <p:pic>
        <p:nvPicPr>
          <p:cNvPr id="5" name="Picture 4" descr="Capture d’écran 2015-09-28 à 17.42.2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4509120"/>
            <a:ext cx="1418121" cy="2225948"/>
          </a:xfrm>
          <a:prstGeom prst="rect">
            <a:avLst/>
          </a:prstGeom>
        </p:spPr>
      </p:pic>
      <p:pic>
        <p:nvPicPr>
          <p:cNvPr id="17" name="Picture 16" descr="Capture d’écran 2015-09-23 à 07.20.1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4077072"/>
            <a:ext cx="1603840" cy="1661120"/>
          </a:xfrm>
          <a:prstGeom prst="rect">
            <a:avLst/>
          </a:prstGeom>
        </p:spPr>
      </p:pic>
      <p:pic>
        <p:nvPicPr>
          <p:cNvPr id="18" name="Picture 17" descr="Capture d’écran 2016-11-07 à 07.30.4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058" y="206236"/>
            <a:ext cx="5469108" cy="226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60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 rot="5400000">
            <a:off x="2843808" y="3717032"/>
            <a:ext cx="1800200" cy="19442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18" name="Picture 17" descr="Capture d’écran 2015-09-22 à 13.06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5661248"/>
            <a:ext cx="936104" cy="922941"/>
          </a:xfrm>
          <a:prstGeom prst="rect">
            <a:avLst/>
          </a:prstGeom>
        </p:spPr>
      </p:pic>
      <p:pic>
        <p:nvPicPr>
          <p:cNvPr id="7" name="Picture 6" descr="Capture d’écran 2015-09-28 à 18.08.4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089" y="0"/>
            <a:ext cx="3225023" cy="380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77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 rot="5400000">
            <a:off x="3347864" y="2636912"/>
            <a:ext cx="648072" cy="360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19" name="Picture 18" descr="Capture d’écran 2015-09-22 à 13.06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3212976"/>
            <a:ext cx="576064" cy="579739"/>
          </a:xfrm>
          <a:prstGeom prst="rect">
            <a:avLst/>
          </a:prstGeom>
        </p:spPr>
      </p:pic>
      <p:pic>
        <p:nvPicPr>
          <p:cNvPr id="6" name="Picture 5" descr="Capture d’écran 2015-09-23 à 07.30.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0"/>
            <a:ext cx="5508104" cy="2516448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5400000">
            <a:off x="1619672" y="3140968"/>
            <a:ext cx="1512168" cy="360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9" name="Picture 8" descr="flowplayer_flas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293096"/>
            <a:ext cx="2808312" cy="41067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5400000">
            <a:off x="3527884" y="3392996"/>
            <a:ext cx="2016224" cy="360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11" name="Image 8" descr="téléchargement (5)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4653136"/>
            <a:ext cx="2232248" cy="13103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6176" y="4653136"/>
            <a:ext cx="936104" cy="250742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 rot="5400000">
            <a:off x="5544108" y="3392996"/>
            <a:ext cx="2016224" cy="360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020272" y="5013176"/>
            <a:ext cx="864096" cy="21602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092552" y="5021560"/>
            <a:ext cx="864096" cy="21602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956376" y="5013176"/>
            <a:ext cx="864096" cy="21602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16216" y="5445224"/>
            <a:ext cx="1468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Arial"/>
              </a:rPr>
              <a:t>18, 167, 899</a:t>
            </a:r>
          </a:p>
        </p:txBody>
      </p:sp>
      <p:sp>
        <p:nvSpPr>
          <p:cNvPr id="17" name="Right Arrow 16"/>
          <p:cNvSpPr/>
          <p:nvPr/>
        </p:nvSpPr>
        <p:spPr>
          <a:xfrm rot="5400000">
            <a:off x="3707904" y="4293096"/>
            <a:ext cx="3816424" cy="360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20" name="Picture 19" descr="Capture d’écran 2015-09-23 à 07.20.13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5805264"/>
            <a:ext cx="792088" cy="82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58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 rot="5400000">
            <a:off x="3347864" y="2636912"/>
            <a:ext cx="648072" cy="360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6" name="Picture 5" descr="Capture d’écran 2015-09-23 à 07.30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0"/>
            <a:ext cx="5508104" cy="251644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5400000">
            <a:off x="3347864" y="3573016"/>
            <a:ext cx="648072" cy="360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3" name="Right Arrow 12"/>
          <p:cNvSpPr/>
          <p:nvPr/>
        </p:nvSpPr>
        <p:spPr>
          <a:xfrm rot="5400000">
            <a:off x="3383868" y="5265204"/>
            <a:ext cx="576064" cy="360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7" name="Right Arrow 16"/>
          <p:cNvSpPr/>
          <p:nvPr/>
        </p:nvSpPr>
        <p:spPr>
          <a:xfrm rot="5400000">
            <a:off x="3347864" y="4437112"/>
            <a:ext cx="648072" cy="360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18" name="Picture 17" descr="Capture d’écran 2015-09-23 à 07.32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5892007"/>
            <a:ext cx="576064" cy="959368"/>
          </a:xfrm>
          <a:prstGeom prst="rect">
            <a:avLst/>
          </a:prstGeom>
        </p:spPr>
      </p:pic>
      <p:pic>
        <p:nvPicPr>
          <p:cNvPr id="21" name="Picture 20" descr="Capture d’écran 2015-09-23 à 07.35.4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5877272"/>
            <a:ext cx="1368152" cy="73897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0" y="5301208"/>
            <a:ext cx="2326278" cy="116955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defTabSz="914400"/>
            <a:r>
              <a:rPr lang="en-US" sz="1400" b="1" dirty="0">
                <a:solidFill>
                  <a:prstClr val="black"/>
                </a:solidFill>
                <a:latin typeface="Arial"/>
              </a:rPr>
              <a:t>Website/online</a:t>
            </a:r>
          </a:p>
          <a:p>
            <a:pPr marL="457200" indent="-457200" defTabSz="914400">
              <a:buFont typeface="Arial"/>
              <a:buChar char="•"/>
            </a:pPr>
            <a:r>
              <a:rPr lang="en-US" sz="1400" b="1" dirty="0">
                <a:solidFill>
                  <a:prstClr val="black"/>
                </a:solidFill>
                <a:latin typeface="Arial"/>
              </a:rPr>
              <a:t>Random generation</a:t>
            </a:r>
          </a:p>
          <a:p>
            <a:pPr marL="457200" indent="-457200" defTabSz="914400">
              <a:buFont typeface="Arial"/>
              <a:buChar char="•"/>
            </a:pPr>
            <a:r>
              <a:rPr lang="en-US" sz="1400" b="1" dirty="0">
                <a:solidFill>
                  <a:prstClr val="black"/>
                </a:solidFill>
                <a:latin typeface="Arial"/>
              </a:rPr>
              <a:t>Configurator</a:t>
            </a:r>
          </a:p>
          <a:p>
            <a:pPr marL="457200" indent="-457200" defTabSz="914400">
              <a:buFont typeface="Arial"/>
              <a:buChar char="•"/>
            </a:pPr>
            <a:r>
              <a:rPr lang="en-US" sz="1400" b="1" dirty="0">
                <a:solidFill>
                  <a:prstClr val="black"/>
                </a:solidFill>
                <a:latin typeface="Arial"/>
              </a:rPr>
              <a:t>Game</a:t>
            </a:r>
          </a:p>
          <a:p>
            <a:pPr marL="457200" indent="-457200" defTabSz="914400">
              <a:buFont typeface="Arial"/>
              <a:buChar char="•"/>
            </a:pPr>
            <a:r>
              <a:rPr lang="en-US" sz="1400" b="1" dirty="0">
                <a:solidFill>
                  <a:prstClr val="black"/>
                </a:solidFill>
                <a:latin typeface="Arial"/>
              </a:rPr>
              <a:t>…</a:t>
            </a:r>
          </a:p>
        </p:txBody>
      </p:sp>
      <p:pic>
        <p:nvPicPr>
          <p:cNvPr id="20" name="Picture 19" descr="Capture d’écran 2015-09-23 à 07.20.1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5949280"/>
            <a:ext cx="792088" cy="82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802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 rot="4560774">
            <a:off x="1453169" y="3931529"/>
            <a:ext cx="3441263" cy="360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6" name="Picture 5" descr="Capture d’écran 2015-09-23 à 07.30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32656"/>
            <a:ext cx="4255579" cy="1944216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 rot="7300527">
            <a:off x="2820628" y="3809818"/>
            <a:ext cx="4078694" cy="360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21" name="Picture 20" descr="Capture d’écran 2015-09-23 à 07.35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5877272"/>
            <a:ext cx="1368152" cy="73897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0" y="5301208"/>
            <a:ext cx="2326278" cy="116955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defTabSz="914400"/>
            <a:r>
              <a:rPr lang="en-US" sz="1400" b="1" dirty="0">
                <a:solidFill>
                  <a:prstClr val="black"/>
                </a:solidFill>
                <a:latin typeface="Arial"/>
              </a:rPr>
              <a:t>Website/online</a:t>
            </a:r>
          </a:p>
          <a:p>
            <a:pPr marL="457200" indent="-457200" defTabSz="914400">
              <a:buFont typeface="Arial"/>
              <a:buChar char="•"/>
            </a:pPr>
            <a:r>
              <a:rPr lang="en-US" sz="1400" b="1" dirty="0">
                <a:solidFill>
                  <a:prstClr val="black"/>
                </a:solidFill>
                <a:latin typeface="Arial"/>
              </a:rPr>
              <a:t>Random generation</a:t>
            </a:r>
          </a:p>
          <a:p>
            <a:pPr marL="457200" indent="-457200" defTabSz="914400">
              <a:buFont typeface="Arial"/>
              <a:buChar char="•"/>
            </a:pPr>
            <a:r>
              <a:rPr lang="en-US" sz="1400" b="1" dirty="0">
                <a:solidFill>
                  <a:prstClr val="black"/>
                </a:solidFill>
                <a:latin typeface="Arial"/>
              </a:rPr>
              <a:t>Configurator</a:t>
            </a:r>
          </a:p>
          <a:p>
            <a:pPr marL="457200" indent="-457200" defTabSz="914400">
              <a:buFont typeface="Arial"/>
              <a:buChar char="•"/>
            </a:pPr>
            <a:r>
              <a:rPr lang="en-US" sz="1400" b="1" dirty="0">
                <a:solidFill>
                  <a:prstClr val="black"/>
                </a:solidFill>
                <a:latin typeface="Arial"/>
              </a:rPr>
              <a:t>Game</a:t>
            </a:r>
          </a:p>
          <a:p>
            <a:pPr marL="457200" indent="-457200" defTabSz="914400">
              <a:buFont typeface="Arial"/>
              <a:buChar char="•"/>
            </a:pPr>
            <a:r>
              <a:rPr lang="en-US" sz="1400" b="1" dirty="0">
                <a:solidFill>
                  <a:prstClr val="black"/>
                </a:solidFill>
                <a:latin typeface="Arial"/>
              </a:rPr>
              <a:t>…</a:t>
            </a:r>
          </a:p>
        </p:txBody>
      </p:sp>
      <p:pic>
        <p:nvPicPr>
          <p:cNvPr id="20" name="Picture 19" descr="Capture d’écran 2015-09-23 à 07.20.1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5949280"/>
            <a:ext cx="792088" cy="8203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52120" y="548680"/>
            <a:ext cx="33792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b="1" u="sng" dirty="0">
                <a:solidFill>
                  <a:prstClr val="black"/>
                </a:solidFill>
                <a:latin typeface="Arial"/>
              </a:rPr>
              <a:t>Feature model</a:t>
            </a:r>
            <a:r>
              <a:rPr lang="en-US" dirty="0">
                <a:solidFill>
                  <a:prstClr val="black"/>
                </a:solidFill>
                <a:latin typeface="Arial"/>
              </a:rPr>
              <a:t>: another model </a:t>
            </a:r>
          </a:p>
          <a:p>
            <a:pPr defTabSz="914400"/>
            <a:r>
              <a:rPr lang="en-US" dirty="0">
                <a:solidFill>
                  <a:prstClr val="black"/>
                </a:solidFill>
                <a:latin typeface="Arial"/>
              </a:rPr>
              <a:t>for modeling “features” of your </a:t>
            </a:r>
          </a:p>
          <a:p>
            <a:pPr defTabSz="914400"/>
            <a:r>
              <a:rPr lang="en-US" dirty="0">
                <a:solidFill>
                  <a:prstClr val="black"/>
                </a:solidFill>
                <a:latin typeface="Arial"/>
              </a:rPr>
              <a:t>Web site (</a:t>
            </a:r>
            <a:r>
              <a:rPr lang="en-US" dirty="0" err="1">
                <a:solidFill>
                  <a:prstClr val="black"/>
                </a:solidFill>
                <a:latin typeface="Arial"/>
              </a:rPr>
              <a:t>eg</a:t>
            </a:r>
            <a:r>
              <a:rPr lang="en-US" dirty="0">
                <a:solidFill>
                  <a:prstClr val="black"/>
                </a:solidFill>
                <a:latin typeface="Arial"/>
              </a:rPr>
              <a:t> ability to save the </a:t>
            </a:r>
          </a:p>
          <a:p>
            <a:pPr defTabSz="914400"/>
            <a:r>
              <a:rPr lang="en-US" dirty="0">
                <a:solidFill>
                  <a:prstClr val="black"/>
                </a:solidFill>
                <a:latin typeface="Arial"/>
              </a:rPr>
              <a:t>video; mode=generation </a:t>
            </a:r>
          </a:p>
          <a:p>
            <a:pPr defTabSz="914400"/>
            <a:r>
              <a:rPr lang="en-US" dirty="0">
                <a:solidFill>
                  <a:prstClr val="black"/>
                </a:solidFill>
                <a:latin typeface="Arial"/>
              </a:rPr>
              <a:t>with frequencies)</a:t>
            </a:r>
          </a:p>
        </p:txBody>
      </p:sp>
    </p:spTree>
    <p:extLst>
      <p:ext uri="{BB962C8B-B14F-4D97-AF65-F5344CB8AC3E}">
        <p14:creationId xmlns:p14="http://schemas.microsoft.com/office/powerpoint/2010/main" val="423502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 rot="5400000">
            <a:off x="3275856" y="2708920"/>
            <a:ext cx="1800200" cy="19442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9902" y="4869160"/>
            <a:ext cx="5218202" cy="83099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defTabSz="914400"/>
            <a:r>
              <a:rPr lang="en-US" sz="2400" dirty="0" err="1" smtClean="0">
                <a:solidFill>
                  <a:prstClr val="black"/>
                </a:solidFill>
                <a:latin typeface="Arial"/>
              </a:rPr>
              <a:t>fmVideoGen</a:t>
            </a:r>
            <a:r>
              <a:rPr lang="en-US" sz="2400" dirty="0" smtClean="0">
                <a:solidFill>
                  <a:prstClr val="black"/>
                </a:solidFill>
                <a:latin typeface="Arial"/>
              </a:rPr>
              <a:t> = FM (</a:t>
            </a:r>
            <a:r>
              <a:rPr lang="en-US" sz="2400" dirty="0" err="1" smtClean="0">
                <a:solidFill>
                  <a:prstClr val="black"/>
                </a:solidFill>
                <a:latin typeface="Arial"/>
              </a:rPr>
              <a:t>VideoGen</a:t>
            </a:r>
            <a:r>
              <a:rPr lang="en-US" sz="2400" dirty="0" smtClean="0">
                <a:solidFill>
                  <a:prstClr val="black"/>
                </a:solidFill>
                <a:latin typeface="Arial"/>
              </a:rPr>
              <a:t>: v1 [v2] v3; v3: (v31|v32); ) </a:t>
            </a:r>
            <a:endParaRPr lang="en-US" sz="2400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96136" y="3140968"/>
            <a:ext cx="245867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914400"/>
            <a:r>
              <a:rPr lang="en-US" sz="2800" b="1" dirty="0">
                <a:solidFill>
                  <a:srgbClr val="2E7CEB">
                    <a:lumMod val="60000"/>
                    <a:lumOff val="40000"/>
                  </a:srgbClr>
                </a:solidFill>
                <a:latin typeface="Arial"/>
              </a:rPr>
              <a:t>model-to-text</a:t>
            </a:r>
          </a:p>
        </p:txBody>
      </p:sp>
      <p:pic>
        <p:nvPicPr>
          <p:cNvPr id="8" name="Picture 7" descr="Capture d’écran 2016-11-07 à 07.30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192" y="140765"/>
            <a:ext cx="5469108" cy="2268537"/>
          </a:xfrm>
          <a:prstGeom prst="rect">
            <a:avLst/>
          </a:prstGeom>
        </p:spPr>
      </p:pic>
      <p:pic>
        <p:nvPicPr>
          <p:cNvPr id="9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052" y="5518535"/>
            <a:ext cx="3085918" cy="61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18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1988840"/>
            <a:ext cx="3810000" cy="3810000"/>
          </a:xfrm>
          <a:prstGeom prst="rect">
            <a:avLst/>
          </a:prstGeom>
        </p:spPr>
      </p:pic>
      <p:pic>
        <p:nvPicPr>
          <p:cNvPr id="6" name="Picture 5" descr="Capture d’écran 2015-09-23 à 07.07.5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8" y="404664"/>
            <a:ext cx="2232248" cy="1246820"/>
          </a:xfrm>
          <a:prstGeom prst="rect">
            <a:avLst/>
          </a:prstGeom>
        </p:spPr>
      </p:pic>
      <p:pic>
        <p:nvPicPr>
          <p:cNvPr id="8" name="Picture 7" descr="Capture d’écran 2015-09-23 à 07.07.4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404664"/>
            <a:ext cx="2376264" cy="1341280"/>
          </a:xfrm>
          <a:prstGeom prst="rect">
            <a:avLst/>
          </a:prstGeom>
        </p:spPr>
      </p:pic>
      <p:pic>
        <p:nvPicPr>
          <p:cNvPr id="9" name="Picture 8" descr="Capture d’écran 2015-09-23 à 07.07.2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476672"/>
            <a:ext cx="2310936" cy="1296144"/>
          </a:xfrm>
          <a:prstGeom prst="rect">
            <a:avLst/>
          </a:prstGeom>
        </p:spPr>
      </p:pic>
      <p:pic>
        <p:nvPicPr>
          <p:cNvPr id="10" name="Picture 9" descr="Capture d’écran 2015-09-23 à 07.07.0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764704"/>
            <a:ext cx="1933697" cy="1080120"/>
          </a:xfrm>
          <a:prstGeom prst="rect">
            <a:avLst/>
          </a:prstGeom>
        </p:spPr>
      </p:pic>
      <p:pic>
        <p:nvPicPr>
          <p:cNvPr id="11" name="Picture 10" descr="Capture d’écran 2015-09-23 à 07.09.5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124744"/>
            <a:ext cx="1944216" cy="1087860"/>
          </a:xfrm>
          <a:prstGeom prst="rect">
            <a:avLst/>
          </a:prstGeom>
        </p:spPr>
      </p:pic>
      <p:pic>
        <p:nvPicPr>
          <p:cNvPr id="12" name="Picture 11" descr="Capture d’écran 2015-09-23 à 07.09.4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-243408"/>
            <a:ext cx="2339752" cy="1306362"/>
          </a:xfrm>
          <a:prstGeom prst="rect">
            <a:avLst/>
          </a:prstGeom>
        </p:spPr>
      </p:pic>
      <p:pic>
        <p:nvPicPr>
          <p:cNvPr id="13" name="Picture 12" descr="Capture d’écran 2015-09-23 à 07.10.41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80728"/>
            <a:ext cx="2411760" cy="1362291"/>
          </a:xfrm>
          <a:prstGeom prst="rect">
            <a:avLst/>
          </a:prstGeom>
        </p:spPr>
      </p:pic>
      <p:pic>
        <p:nvPicPr>
          <p:cNvPr id="14" name="Picture 13" descr="Capture d’écran 2015-09-23 à 07.09.4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5551638"/>
            <a:ext cx="2339752" cy="1306362"/>
          </a:xfrm>
          <a:prstGeom prst="rect">
            <a:avLst/>
          </a:prstGeom>
        </p:spPr>
      </p:pic>
      <p:pic>
        <p:nvPicPr>
          <p:cNvPr id="15" name="Picture 14" descr="Capture d’écran 2015-09-23 à 07.07.5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5611180"/>
            <a:ext cx="2232248" cy="1246820"/>
          </a:xfrm>
          <a:prstGeom prst="rect">
            <a:avLst/>
          </a:prstGeom>
        </p:spPr>
      </p:pic>
      <p:pic>
        <p:nvPicPr>
          <p:cNvPr id="16" name="Picture 15" descr="Capture d’écran 2015-09-23 à 07.07.0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5661248"/>
            <a:ext cx="1933697" cy="1080120"/>
          </a:xfrm>
          <a:prstGeom prst="rect">
            <a:avLst/>
          </a:prstGeom>
        </p:spPr>
      </p:pic>
      <p:sp>
        <p:nvSpPr>
          <p:cNvPr id="17" name="ZoneTexte 4"/>
          <p:cNvSpPr txBox="1"/>
          <p:nvPr/>
        </p:nvSpPr>
        <p:spPr>
          <a:xfrm>
            <a:off x="5580112" y="3212976"/>
            <a:ext cx="35638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2800" b="1" dirty="0" err="1">
                <a:solidFill>
                  <a:srgbClr val="FF0000"/>
                </a:solidFill>
                <a:latin typeface="Arial"/>
              </a:rPr>
              <a:t>Generator</a:t>
            </a:r>
            <a:endParaRPr lang="fr-FR" sz="2800" b="1" dirty="0">
              <a:solidFill>
                <a:srgbClr val="FF0000"/>
              </a:solidFill>
              <a:latin typeface="Arial"/>
            </a:endParaRPr>
          </a:p>
          <a:p>
            <a:pPr algn="ctr" defTabSz="914400"/>
            <a:r>
              <a:rPr lang="fr-FR" sz="2800" b="1" dirty="0">
                <a:solidFill>
                  <a:srgbClr val="FF0000"/>
                </a:solidFill>
                <a:latin typeface="Arial"/>
              </a:rPr>
              <a:t>~ composition of </a:t>
            </a:r>
            <a:r>
              <a:rPr lang="fr-FR" sz="2800" b="1" dirty="0" err="1">
                <a:solidFill>
                  <a:srgbClr val="FF0000"/>
                </a:solidFill>
                <a:latin typeface="Arial"/>
              </a:rPr>
              <a:t>video</a:t>
            </a:r>
            <a:r>
              <a:rPr lang="fr-FR" sz="2800" b="1" dirty="0">
                <a:solidFill>
                  <a:srgbClr val="FF0000"/>
                </a:solidFill>
                <a:latin typeface="Arial"/>
              </a:rPr>
              <a:t> </a:t>
            </a:r>
            <a:r>
              <a:rPr lang="fr-FR" sz="2800" b="1" dirty="0" err="1">
                <a:solidFill>
                  <a:srgbClr val="FF0000"/>
                </a:solidFill>
                <a:latin typeface="Arial"/>
              </a:rPr>
              <a:t>sequences</a:t>
            </a:r>
            <a:endParaRPr lang="fr-FR" sz="28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8" name="ZoneTexte 4"/>
          <p:cNvSpPr txBox="1"/>
          <p:nvPr/>
        </p:nvSpPr>
        <p:spPr>
          <a:xfrm>
            <a:off x="-5080" y="5877272"/>
            <a:ext cx="1872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2000" b="1" dirty="0" err="1">
                <a:solidFill>
                  <a:srgbClr val="FF0000"/>
                </a:solidFill>
                <a:latin typeface="Arial"/>
              </a:rPr>
              <a:t>video</a:t>
            </a:r>
            <a:r>
              <a:rPr lang="fr-FR" sz="2000" b="1" dirty="0">
                <a:solidFill>
                  <a:srgbClr val="FF0000"/>
                </a:solidFill>
                <a:latin typeface="Arial"/>
              </a:rPr>
              <a:t> </a:t>
            </a:r>
            <a:r>
              <a:rPr lang="fr-FR" sz="2000" b="1" dirty="0" err="1">
                <a:solidFill>
                  <a:srgbClr val="FF0000"/>
                </a:solidFill>
                <a:latin typeface="Arial"/>
              </a:rPr>
              <a:t>variants</a:t>
            </a:r>
            <a:endParaRPr lang="fr-FR" sz="2000" b="1" dirty="0">
              <a:solidFill>
                <a:srgbClr val="FF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1677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1772816"/>
            <a:ext cx="3810000" cy="3810000"/>
          </a:xfrm>
          <a:prstGeom prst="rect">
            <a:avLst/>
          </a:prstGeom>
        </p:spPr>
      </p:pic>
      <p:pic>
        <p:nvPicPr>
          <p:cNvPr id="2" name="Picture 1" descr="Capture d’écran 2015-09-23 à 07.12.2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863" y="0"/>
            <a:ext cx="3746500" cy="2044700"/>
          </a:xfrm>
          <a:prstGeom prst="rect">
            <a:avLst/>
          </a:prstGeom>
        </p:spPr>
      </p:pic>
      <p:pic>
        <p:nvPicPr>
          <p:cNvPr id="3" name="Picture 2" descr="Capture d’écran 2015-09-23 à 07.12.1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0"/>
            <a:ext cx="3733800" cy="2006600"/>
          </a:xfrm>
          <a:prstGeom prst="rect">
            <a:avLst/>
          </a:prstGeom>
        </p:spPr>
      </p:pic>
      <p:pic>
        <p:nvPicPr>
          <p:cNvPr id="4" name="Picture 3" descr="Capture d’écran 2015-09-23 à 07.12.1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600" y="0"/>
            <a:ext cx="3708400" cy="2095500"/>
          </a:xfrm>
          <a:prstGeom prst="rect">
            <a:avLst/>
          </a:prstGeom>
        </p:spPr>
      </p:pic>
      <p:pic>
        <p:nvPicPr>
          <p:cNvPr id="7" name="Picture 6" descr="Capture d’écran 2015-09-23 à 07.12.0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900" y="0"/>
            <a:ext cx="3721100" cy="2070100"/>
          </a:xfrm>
          <a:prstGeom prst="rect">
            <a:avLst/>
          </a:prstGeom>
        </p:spPr>
      </p:pic>
      <p:pic>
        <p:nvPicPr>
          <p:cNvPr id="17" name="Picture 16" descr="Capture d’écran 2015-09-23 à 07.12.0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0"/>
            <a:ext cx="3670300" cy="2019300"/>
          </a:xfrm>
          <a:prstGeom prst="rect">
            <a:avLst/>
          </a:prstGeom>
        </p:spPr>
      </p:pic>
      <p:pic>
        <p:nvPicPr>
          <p:cNvPr id="18" name="Picture 17" descr="Capture d’écran 2015-09-23 à 07.11.5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76672"/>
            <a:ext cx="2605040" cy="1484784"/>
          </a:xfrm>
          <a:prstGeom prst="rect">
            <a:avLst/>
          </a:prstGeom>
        </p:spPr>
      </p:pic>
      <p:pic>
        <p:nvPicPr>
          <p:cNvPr id="19" name="Picture 18" descr="Capture d’écran 2015-09-23 à 07.11.55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04664"/>
            <a:ext cx="2160240" cy="1232249"/>
          </a:xfrm>
          <a:prstGeom prst="rect">
            <a:avLst/>
          </a:prstGeom>
        </p:spPr>
      </p:pic>
      <p:pic>
        <p:nvPicPr>
          <p:cNvPr id="20" name="Picture 19" descr="Capture d’écran 2015-09-23 à 07.12.0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5373216"/>
            <a:ext cx="2232248" cy="1241831"/>
          </a:xfrm>
          <a:prstGeom prst="rect">
            <a:avLst/>
          </a:prstGeom>
        </p:spPr>
      </p:pic>
      <p:pic>
        <p:nvPicPr>
          <p:cNvPr id="21" name="Picture 20" descr="Capture d’écran 2015-09-23 à 07.11.55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5373216"/>
            <a:ext cx="2163735" cy="1234243"/>
          </a:xfrm>
          <a:prstGeom prst="rect">
            <a:avLst/>
          </a:prstGeom>
        </p:spPr>
      </p:pic>
      <p:pic>
        <p:nvPicPr>
          <p:cNvPr id="22" name="Picture 21" descr="Capture d’écran 2015-09-23 à 07.12.2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5445224"/>
            <a:ext cx="2061294" cy="1124977"/>
          </a:xfrm>
          <a:prstGeom prst="rect">
            <a:avLst/>
          </a:prstGeom>
        </p:spPr>
      </p:pic>
      <p:sp>
        <p:nvSpPr>
          <p:cNvPr id="23" name="ZoneTexte 4"/>
          <p:cNvSpPr txBox="1"/>
          <p:nvPr/>
        </p:nvSpPr>
        <p:spPr>
          <a:xfrm>
            <a:off x="5580112" y="3212976"/>
            <a:ext cx="35638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2800" b="1" dirty="0" err="1">
                <a:solidFill>
                  <a:srgbClr val="FF0000"/>
                </a:solidFill>
                <a:latin typeface="Arial"/>
              </a:rPr>
              <a:t>Generator</a:t>
            </a:r>
            <a:endParaRPr lang="fr-FR" sz="2800" b="1" dirty="0">
              <a:solidFill>
                <a:srgbClr val="FF0000"/>
              </a:solidFill>
              <a:latin typeface="Arial"/>
            </a:endParaRPr>
          </a:p>
          <a:p>
            <a:pPr algn="ctr" defTabSz="914400"/>
            <a:r>
              <a:rPr lang="fr-FR" sz="2800" b="1" dirty="0">
                <a:solidFill>
                  <a:srgbClr val="FF0000"/>
                </a:solidFill>
                <a:latin typeface="Arial"/>
              </a:rPr>
              <a:t>~ composition of </a:t>
            </a:r>
            <a:r>
              <a:rPr lang="fr-FR" sz="2800" b="1" dirty="0" err="1">
                <a:solidFill>
                  <a:srgbClr val="FF0000"/>
                </a:solidFill>
                <a:latin typeface="Arial"/>
              </a:rPr>
              <a:t>video</a:t>
            </a:r>
            <a:r>
              <a:rPr lang="fr-FR" sz="2800" b="1" dirty="0">
                <a:solidFill>
                  <a:srgbClr val="FF0000"/>
                </a:solidFill>
                <a:latin typeface="Arial"/>
              </a:rPr>
              <a:t> </a:t>
            </a:r>
            <a:r>
              <a:rPr lang="fr-FR" sz="2800" b="1" dirty="0" err="1">
                <a:solidFill>
                  <a:srgbClr val="FF0000"/>
                </a:solidFill>
                <a:latin typeface="Arial"/>
              </a:rPr>
              <a:t>sequences</a:t>
            </a:r>
            <a:endParaRPr lang="fr-FR" sz="28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24" name="ZoneTexte 4"/>
          <p:cNvSpPr txBox="1"/>
          <p:nvPr/>
        </p:nvSpPr>
        <p:spPr>
          <a:xfrm>
            <a:off x="-180528" y="5661248"/>
            <a:ext cx="1872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2000" b="1" dirty="0" err="1">
                <a:solidFill>
                  <a:srgbClr val="FF0000"/>
                </a:solidFill>
                <a:latin typeface="Arial"/>
              </a:rPr>
              <a:t>video</a:t>
            </a:r>
            <a:r>
              <a:rPr lang="fr-FR" sz="2000" b="1" dirty="0">
                <a:solidFill>
                  <a:srgbClr val="FF0000"/>
                </a:solidFill>
                <a:latin typeface="Arial"/>
              </a:rPr>
              <a:t> </a:t>
            </a:r>
            <a:r>
              <a:rPr lang="fr-FR" sz="2000" b="1" dirty="0" err="1">
                <a:solidFill>
                  <a:srgbClr val="FF0000"/>
                </a:solidFill>
                <a:latin typeface="Arial"/>
              </a:rPr>
              <a:t>variants</a:t>
            </a:r>
            <a:endParaRPr lang="fr-FR" sz="2000" b="1" dirty="0">
              <a:solidFill>
                <a:srgbClr val="FF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3772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 rot="5400000">
            <a:off x="3491880" y="2492896"/>
            <a:ext cx="1800200" cy="19442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13" name="Picture 12" descr="Capture d’écran 2015-09-23 à 07.12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53568" y="1098224"/>
            <a:ext cx="1509162" cy="811046"/>
          </a:xfrm>
          <a:prstGeom prst="rect">
            <a:avLst/>
          </a:prstGeom>
        </p:spPr>
      </p:pic>
      <p:pic>
        <p:nvPicPr>
          <p:cNvPr id="14" name="Picture 13" descr="Capture d’écran 2015-09-23 à 07.12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89236" y="1098224"/>
            <a:ext cx="1498894" cy="846978"/>
          </a:xfrm>
          <a:prstGeom prst="rect">
            <a:avLst/>
          </a:prstGeom>
        </p:spPr>
      </p:pic>
      <p:pic>
        <p:nvPicPr>
          <p:cNvPr id="15" name="Picture 14" descr="Capture d’écran 2015-09-23 à 07.12.0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71402" y="1098224"/>
            <a:ext cx="1504028" cy="836712"/>
          </a:xfrm>
          <a:prstGeom prst="rect">
            <a:avLst/>
          </a:prstGeom>
        </p:spPr>
      </p:pic>
      <p:pic>
        <p:nvPicPr>
          <p:cNvPr id="16" name="Picture 15" descr="Capture d’écran 2015-09-23 à 07.12.0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5267" y="37176"/>
            <a:ext cx="1483495" cy="816179"/>
          </a:xfrm>
          <a:prstGeom prst="rect">
            <a:avLst/>
          </a:prstGeom>
        </p:spPr>
      </p:pic>
      <p:pic>
        <p:nvPicPr>
          <p:cNvPr id="17" name="Picture 16" descr="Capture d’écran 2015-09-23 à 07.11.5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7664" y="1574896"/>
            <a:ext cx="1052930" cy="600134"/>
          </a:xfrm>
          <a:prstGeom prst="rect">
            <a:avLst/>
          </a:prstGeom>
        </p:spPr>
      </p:pic>
      <p:pic>
        <p:nvPicPr>
          <p:cNvPr id="18" name="Picture 17" descr="Capture d’écran 2015-09-23 à 07.11.5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79712" y="441841"/>
            <a:ext cx="873146" cy="498062"/>
          </a:xfrm>
          <a:prstGeom prst="rect">
            <a:avLst/>
          </a:prstGeom>
        </p:spPr>
      </p:pic>
      <p:pic>
        <p:nvPicPr>
          <p:cNvPr id="19" name="Picture 18" descr="Capture d’écran 2015-09-23 à 07.07.5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35696" y="18104"/>
            <a:ext cx="1625334" cy="907829"/>
          </a:xfrm>
          <a:prstGeom prst="rect">
            <a:avLst/>
          </a:prstGeom>
        </p:spPr>
      </p:pic>
      <p:pic>
        <p:nvPicPr>
          <p:cNvPr id="20" name="Picture 19" descr="Capture d’écran 2015-09-23 à 07.07.4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7664" y="710800"/>
            <a:ext cx="1730195" cy="976607"/>
          </a:xfrm>
          <a:prstGeom prst="rect">
            <a:avLst/>
          </a:prstGeom>
        </p:spPr>
      </p:pic>
      <p:pic>
        <p:nvPicPr>
          <p:cNvPr id="21" name="Picture 20" descr="Capture d’écran 2015-09-23 à 07.07.20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3528" y="1646904"/>
            <a:ext cx="1682629" cy="943743"/>
          </a:xfrm>
          <a:prstGeom prst="rect">
            <a:avLst/>
          </a:prstGeom>
        </p:spPr>
      </p:pic>
      <p:pic>
        <p:nvPicPr>
          <p:cNvPr id="22" name="Picture 21" descr="Capture d’écran 2015-09-23 à 07.07.03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5733" y="782808"/>
            <a:ext cx="1407955" cy="786452"/>
          </a:xfrm>
          <a:prstGeom prst="rect">
            <a:avLst/>
          </a:prstGeom>
        </p:spPr>
      </p:pic>
      <p:pic>
        <p:nvPicPr>
          <p:cNvPr id="23" name="Picture 22" descr="Capture d’écran 2015-09-23 à 07.09.54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16024" y="1862928"/>
            <a:ext cx="1415614" cy="792088"/>
          </a:xfrm>
          <a:prstGeom prst="rect">
            <a:avLst/>
          </a:prstGeom>
        </p:spPr>
      </p:pic>
      <p:pic>
        <p:nvPicPr>
          <p:cNvPr id="24" name="Picture 23" descr="Capture d’écran 2015-09-23 à 07.09.48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6512" y="22917"/>
            <a:ext cx="1703611" cy="951183"/>
          </a:xfrm>
          <a:prstGeom prst="rect">
            <a:avLst/>
          </a:prstGeom>
        </p:spPr>
      </p:pic>
      <p:pic>
        <p:nvPicPr>
          <p:cNvPr id="25" name="Picture 24" descr="Capture d’écran 2015-09-23 à 07.10.41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7664" y="1574896"/>
            <a:ext cx="1756041" cy="991906"/>
          </a:xfrm>
          <a:prstGeom prst="rect">
            <a:avLst/>
          </a:prstGeom>
        </p:spPr>
      </p:pic>
      <p:pic>
        <p:nvPicPr>
          <p:cNvPr id="12" name="Picture 11" descr="Capture d’écran 2015-09-23 à 07.12.25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098" y="1098224"/>
            <a:ext cx="1514295" cy="826446"/>
          </a:xfrm>
          <a:prstGeom prst="rect">
            <a:avLst/>
          </a:prstGeom>
        </p:spPr>
      </p:pic>
      <p:pic>
        <p:nvPicPr>
          <p:cNvPr id="3" name="Picture 2" descr="Capture d’écran 2015-09-23 à 07.32.30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4279961"/>
            <a:ext cx="1548015" cy="2578039"/>
          </a:xfrm>
          <a:prstGeom prst="rect">
            <a:avLst/>
          </a:prstGeom>
        </p:spPr>
      </p:pic>
      <p:pic>
        <p:nvPicPr>
          <p:cNvPr id="4" name="Picture 3" descr="Capture d’écran 2015-09-23 à 07.35.45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5013176"/>
            <a:ext cx="2577480" cy="13921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59" y="4725144"/>
            <a:ext cx="3518912" cy="193899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defTabSz="914400"/>
            <a:r>
              <a:rPr lang="en-US" sz="2400" b="1" dirty="0">
                <a:solidFill>
                  <a:prstClr val="black"/>
                </a:solidFill>
                <a:latin typeface="Arial"/>
              </a:rPr>
              <a:t>Website/online</a:t>
            </a:r>
          </a:p>
          <a:p>
            <a:pPr marL="457200" indent="-457200" defTabSz="914400">
              <a:buFont typeface="Arial"/>
              <a:buChar char="•"/>
            </a:pPr>
            <a:r>
              <a:rPr lang="en-US" sz="2400" b="1" dirty="0">
                <a:solidFill>
                  <a:prstClr val="black"/>
                </a:solidFill>
                <a:latin typeface="Arial"/>
              </a:rPr>
              <a:t>Random generation</a:t>
            </a:r>
          </a:p>
          <a:p>
            <a:pPr marL="457200" indent="-457200" defTabSz="914400">
              <a:buFont typeface="Arial"/>
              <a:buChar char="•"/>
            </a:pPr>
            <a:r>
              <a:rPr lang="en-US" sz="2400" b="1" dirty="0">
                <a:solidFill>
                  <a:prstClr val="black"/>
                </a:solidFill>
                <a:latin typeface="Arial"/>
              </a:rPr>
              <a:t>Configurator</a:t>
            </a:r>
          </a:p>
          <a:p>
            <a:pPr marL="457200" indent="-457200" defTabSz="914400">
              <a:buFont typeface="Arial"/>
              <a:buChar char="•"/>
            </a:pPr>
            <a:r>
              <a:rPr lang="en-US" sz="2400" b="1" dirty="0">
                <a:solidFill>
                  <a:prstClr val="black"/>
                </a:solidFill>
                <a:latin typeface="Arial"/>
              </a:rPr>
              <a:t>Game</a:t>
            </a:r>
          </a:p>
          <a:p>
            <a:pPr marL="457200" indent="-457200" defTabSz="914400">
              <a:buFont typeface="Arial"/>
              <a:buChar char="•"/>
            </a:pPr>
            <a:r>
              <a:rPr lang="en-US" sz="2400" b="1" dirty="0">
                <a:solidFill>
                  <a:prstClr val="black"/>
                </a:solidFill>
                <a:latin typeface="Arial"/>
              </a:rPr>
              <a:t>…</a:t>
            </a:r>
          </a:p>
        </p:txBody>
      </p:sp>
      <p:pic>
        <p:nvPicPr>
          <p:cNvPr id="6" name="Picture 5" descr="Capture d’écran 2016-11-07 à 07.30.48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071" y="49107"/>
            <a:ext cx="5469108" cy="226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173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 rot="5400000">
            <a:off x="3347864" y="2636912"/>
            <a:ext cx="1800200" cy="19442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6" name="Picture 5" descr="Capture d’écran 2015-09-23 à 07.20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4648200"/>
            <a:ext cx="2133600" cy="2209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6002348"/>
            <a:ext cx="863600" cy="838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384" y="5301208"/>
            <a:ext cx="812800" cy="850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192" y="4653136"/>
            <a:ext cx="939800" cy="850900"/>
          </a:xfrm>
          <a:prstGeom prst="rect">
            <a:avLst/>
          </a:prstGeom>
        </p:spPr>
      </p:pic>
      <p:pic>
        <p:nvPicPr>
          <p:cNvPr id="10" name="Image 8" descr="téléchargement (5)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365104"/>
            <a:ext cx="2232248" cy="13103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0112" y="6021288"/>
            <a:ext cx="2520280" cy="675075"/>
          </a:xfrm>
          <a:prstGeom prst="rect">
            <a:avLst/>
          </a:prstGeom>
        </p:spPr>
      </p:pic>
      <p:pic>
        <p:nvPicPr>
          <p:cNvPr id="13" name="Picture 12" descr="Capture d’écran 2015-09-23 à 07.12.19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53568" y="1098224"/>
            <a:ext cx="1509162" cy="811046"/>
          </a:xfrm>
          <a:prstGeom prst="rect">
            <a:avLst/>
          </a:prstGeom>
        </p:spPr>
      </p:pic>
      <p:pic>
        <p:nvPicPr>
          <p:cNvPr id="14" name="Picture 13" descr="Capture d’écran 2015-09-23 à 07.12.13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89236" y="1098224"/>
            <a:ext cx="1498894" cy="846978"/>
          </a:xfrm>
          <a:prstGeom prst="rect">
            <a:avLst/>
          </a:prstGeom>
        </p:spPr>
      </p:pic>
      <p:pic>
        <p:nvPicPr>
          <p:cNvPr id="15" name="Picture 14" descr="Capture d’écran 2015-09-23 à 07.12.09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71402" y="1098224"/>
            <a:ext cx="1504028" cy="836712"/>
          </a:xfrm>
          <a:prstGeom prst="rect">
            <a:avLst/>
          </a:prstGeom>
        </p:spPr>
      </p:pic>
      <p:pic>
        <p:nvPicPr>
          <p:cNvPr id="16" name="Picture 15" descr="Capture d’écran 2015-09-23 à 07.12.02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5267" y="37176"/>
            <a:ext cx="1483495" cy="816179"/>
          </a:xfrm>
          <a:prstGeom prst="rect">
            <a:avLst/>
          </a:prstGeom>
        </p:spPr>
      </p:pic>
      <p:pic>
        <p:nvPicPr>
          <p:cNvPr id="17" name="Picture 16" descr="Capture d’écran 2015-09-23 à 07.11.58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7664" y="1574896"/>
            <a:ext cx="1052930" cy="600134"/>
          </a:xfrm>
          <a:prstGeom prst="rect">
            <a:avLst/>
          </a:prstGeom>
        </p:spPr>
      </p:pic>
      <p:pic>
        <p:nvPicPr>
          <p:cNvPr id="18" name="Picture 17" descr="Capture d’écran 2015-09-23 à 07.11.55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79712" y="441841"/>
            <a:ext cx="873146" cy="498062"/>
          </a:xfrm>
          <a:prstGeom prst="rect">
            <a:avLst/>
          </a:prstGeom>
        </p:spPr>
      </p:pic>
      <p:pic>
        <p:nvPicPr>
          <p:cNvPr id="19" name="Picture 18" descr="Capture d’écran 2015-09-23 à 07.07.53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35696" y="18104"/>
            <a:ext cx="1625334" cy="907829"/>
          </a:xfrm>
          <a:prstGeom prst="rect">
            <a:avLst/>
          </a:prstGeom>
        </p:spPr>
      </p:pic>
      <p:pic>
        <p:nvPicPr>
          <p:cNvPr id="20" name="Picture 19" descr="Capture d’écran 2015-09-23 à 07.07.42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7664" y="710800"/>
            <a:ext cx="1730195" cy="976607"/>
          </a:xfrm>
          <a:prstGeom prst="rect">
            <a:avLst/>
          </a:prstGeom>
        </p:spPr>
      </p:pic>
      <p:pic>
        <p:nvPicPr>
          <p:cNvPr id="21" name="Picture 20" descr="Capture d’écran 2015-09-23 à 07.07.20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3528" y="1646904"/>
            <a:ext cx="1682629" cy="943743"/>
          </a:xfrm>
          <a:prstGeom prst="rect">
            <a:avLst/>
          </a:prstGeom>
        </p:spPr>
      </p:pic>
      <p:pic>
        <p:nvPicPr>
          <p:cNvPr id="22" name="Picture 21" descr="Capture d’écran 2015-09-23 à 07.07.03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5733" y="782808"/>
            <a:ext cx="1407955" cy="786452"/>
          </a:xfrm>
          <a:prstGeom prst="rect">
            <a:avLst/>
          </a:prstGeom>
        </p:spPr>
      </p:pic>
      <p:pic>
        <p:nvPicPr>
          <p:cNvPr id="23" name="Picture 22" descr="Capture d’écran 2015-09-23 à 07.09.54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16024" y="1862928"/>
            <a:ext cx="1415614" cy="792088"/>
          </a:xfrm>
          <a:prstGeom prst="rect">
            <a:avLst/>
          </a:prstGeom>
        </p:spPr>
      </p:pic>
      <p:pic>
        <p:nvPicPr>
          <p:cNvPr id="24" name="Picture 23" descr="Capture d’écran 2015-09-23 à 07.09.48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6512" y="22917"/>
            <a:ext cx="1703611" cy="951183"/>
          </a:xfrm>
          <a:prstGeom prst="rect">
            <a:avLst/>
          </a:prstGeom>
        </p:spPr>
      </p:pic>
      <p:pic>
        <p:nvPicPr>
          <p:cNvPr id="25" name="Picture 24" descr="Capture d’écran 2015-09-23 à 07.10.41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7664" y="1574896"/>
            <a:ext cx="1756041" cy="991906"/>
          </a:xfrm>
          <a:prstGeom prst="rect">
            <a:avLst/>
          </a:prstGeom>
        </p:spPr>
      </p:pic>
      <p:pic>
        <p:nvPicPr>
          <p:cNvPr id="12" name="Picture 11" descr="Capture d’écran 2015-09-23 à 07.12.25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098" y="1098224"/>
            <a:ext cx="1514295" cy="826446"/>
          </a:xfrm>
          <a:prstGeom prst="rect">
            <a:avLst/>
          </a:prstGeom>
        </p:spPr>
      </p:pic>
      <p:pic>
        <p:nvPicPr>
          <p:cNvPr id="27" name="Picture 26" descr="Capture d’écran 2016-11-07 à 07.30.48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071" y="49107"/>
            <a:ext cx="5469108" cy="226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5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 rot="5400000">
            <a:off x="3347864" y="2636912"/>
            <a:ext cx="1800200" cy="19442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6" name="Picture 5" descr="Capture d’écran 2015-09-23 à 07.20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5445224"/>
            <a:ext cx="1251449" cy="12961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4" y="5877272"/>
            <a:ext cx="863600" cy="838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4941168"/>
            <a:ext cx="812800" cy="850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3808" y="4725144"/>
            <a:ext cx="939800" cy="850900"/>
          </a:xfrm>
          <a:prstGeom prst="rect">
            <a:avLst/>
          </a:prstGeom>
        </p:spPr>
      </p:pic>
      <p:pic>
        <p:nvPicPr>
          <p:cNvPr id="10" name="Image 8" descr="téléchargement (5)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" y="4149080"/>
            <a:ext cx="2232248" cy="13103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5776" y="5877272"/>
            <a:ext cx="2520280" cy="6750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40152" y="0"/>
            <a:ext cx="32038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b="1" dirty="0">
                <a:solidFill>
                  <a:prstClr val="white">
                    <a:lumMod val="65000"/>
                  </a:prstClr>
                </a:solidFill>
                <a:latin typeface="Arial"/>
              </a:rPr>
              <a:t>#1 How to design, create, and  support dedicated </a:t>
            </a:r>
            <a:r>
              <a:rPr lang="en-US" sz="2400" b="1" u="sng" dirty="0">
                <a:solidFill>
                  <a:prstClr val="white">
                    <a:lumMod val="65000"/>
                  </a:prstClr>
                </a:solidFill>
                <a:latin typeface="Arial"/>
              </a:rPr>
              <a:t>languages</a:t>
            </a:r>
            <a:r>
              <a:rPr lang="en-US" sz="2400" b="1" dirty="0">
                <a:solidFill>
                  <a:prstClr val="white">
                    <a:lumMod val="65000"/>
                  </a:prstClr>
                </a:solidFill>
                <a:latin typeface="Arial"/>
              </a:rPr>
              <a:t> (DSLs)?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84168" y="1844824"/>
            <a:ext cx="32038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3200" b="1" dirty="0">
                <a:solidFill>
                  <a:srgbClr val="FF0000"/>
                </a:solidFill>
                <a:latin typeface="Arial"/>
              </a:rPr>
              <a:t>#2 How to </a:t>
            </a:r>
            <a:r>
              <a:rPr lang="en-US" sz="3200" b="1" u="sng" dirty="0">
                <a:solidFill>
                  <a:srgbClr val="FF0000"/>
                </a:solidFill>
                <a:latin typeface="Arial"/>
              </a:rPr>
              <a:t>transform</a:t>
            </a:r>
            <a:r>
              <a:rPr lang="en-US" sz="3200" b="1" dirty="0">
                <a:solidFill>
                  <a:srgbClr val="FF0000"/>
                </a:solidFill>
                <a:latin typeface="Arial"/>
              </a:rPr>
              <a:t> models/programs?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945830" y="5517232"/>
            <a:ext cx="320384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b="1" dirty="0">
                <a:solidFill>
                  <a:srgbClr val="A6A6A6"/>
                </a:solidFill>
                <a:latin typeface="Arial"/>
              </a:rPr>
              <a:t>#4 How do frameworks internally work?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940152" y="4221088"/>
            <a:ext cx="3203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b="1" dirty="0">
                <a:solidFill>
                  <a:srgbClr val="A6A6A6"/>
                </a:solidFill>
                <a:latin typeface="Arial"/>
              </a:rPr>
              <a:t>#3 How to manage variability/variants? </a:t>
            </a:r>
          </a:p>
        </p:txBody>
      </p:sp>
      <p:pic>
        <p:nvPicPr>
          <p:cNvPr id="15" name="Picture 14" descr="Capture d’écran 2016-11-07 à 07.30.4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73" y="49107"/>
            <a:ext cx="5469108" cy="226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19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 rot="5400000">
            <a:off x="3275856" y="2708920"/>
            <a:ext cx="1800200" cy="19442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96136" y="3140968"/>
            <a:ext cx="2783420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914400"/>
            <a:r>
              <a:rPr lang="en-US" sz="2800" b="1" dirty="0" smtClean="0">
                <a:solidFill>
                  <a:srgbClr val="2E7CEB">
                    <a:lumMod val="60000"/>
                    <a:lumOff val="40000"/>
                  </a:srgbClr>
                </a:solidFill>
                <a:latin typeface="Arial"/>
              </a:rPr>
              <a:t>I</a:t>
            </a:r>
            <a:r>
              <a:rPr lang="en-US" sz="2800" b="1" dirty="0" smtClean="0">
                <a:solidFill>
                  <a:srgbClr val="2E7CEB">
                    <a:lumMod val="60000"/>
                    <a:lumOff val="40000"/>
                  </a:srgbClr>
                </a:solidFill>
                <a:latin typeface="Arial"/>
              </a:rPr>
              <a:t>nterpretation</a:t>
            </a:r>
          </a:p>
          <a:p>
            <a:pPr defTabSz="914400"/>
            <a:r>
              <a:rPr lang="en-US" sz="2800" b="1" dirty="0" smtClean="0">
                <a:solidFill>
                  <a:srgbClr val="2E7CEB">
                    <a:lumMod val="60000"/>
                    <a:lumOff val="40000"/>
                  </a:srgbClr>
                </a:solidFill>
                <a:latin typeface="Arial"/>
              </a:rPr>
              <a:t>-- </a:t>
            </a:r>
          </a:p>
          <a:p>
            <a:pPr defTabSz="914400"/>
            <a:r>
              <a:rPr lang="en-US" sz="2800" b="1" dirty="0" smtClean="0">
                <a:solidFill>
                  <a:srgbClr val="2E7CEB">
                    <a:lumMod val="60000"/>
                    <a:lumOff val="40000"/>
                  </a:srgbClr>
                </a:solidFill>
                <a:latin typeface="Arial"/>
              </a:rPr>
              <a:t>c</a:t>
            </a:r>
            <a:r>
              <a:rPr lang="en-US" sz="2800" b="1" dirty="0" smtClean="0">
                <a:solidFill>
                  <a:srgbClr val="2E7CEB">
                    <a:lumMod val="60000"/>
                    <a:lumOff val="40000"/>
                  </a:srgbClr>
                </a:solidFill>
                <a:latin typeface="Arial"/>
              </a:rPr>
              <a:t>alling VLC for each </a:t>
            </a:r>
            <a:r>
              <a:rPr lang="en-US" sz="2800" b="1" dirty="0" err="1" smtClean="0">
                <a:solidFill>
                  <a:srgbClr val="2E7CEB">
                    <a:lumMod val="60000"/>
                    <a:lumOff val="40000"/>
                  </a:srgbClr>
                </a:solidFill>
                <a:latin typeface="Arial"/>
              </a:rPr>
              <a:t>videoseq</a:t>
            </a:r>
            <a:r>
              <a:rPr lang="en-US" sz="2800" b="1" dirty="0" smtClean="0">
                <a:solidFill>
                  <a:srgbClr val="2E7CEB">
                    <a:lumMod val="60000"/>
                    <a:lumOff val="40000"/>
                  </a:srgbClr>
                </a:solidFill>
                <a:latin typeface="Arial"/>
              </a:rPr>
              <a:t> </a:t>
            </a:r>
            <a:endParaRPr lang="en-US" sz="2800" b="1" dirty="0">
              <a:solidFill>
                <a:srgbClr val="2E7CEB">
                  <a:lumMod val="60000"/>
                  <a:lumOff val="40000"/>
                </a:srgbClr>
              </a:solidFill>
              <a:latin typeface="Arial"/>
            </a:endParaRPr>
          </a:p>
        </p:txBody>
      </p:sp>
      <p:pic>
        <p:nvPicPr>
          <p:cNvPr id="8" name="Picture 7" descr="Capture d’écran 2016-11-07 à 07.30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192" y="140765"/>
            <a:ext cx="5469108" cy="22685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198" y="5087046"/>
            <a:ext cx="2661938" cy="152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371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 rot="5400000">
            <a:off x="3275856" y="2708920"/>
            <a:ext cx="1800200" cy="19442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5229200"/>
            <a:ext cx="2520280" cy="6750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19672" y="4869160"/>
            <a:ext cx="3888432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defTabSz="914400"/>
            <a:r>
              <a:rPr lang="en-US" sz="2400" dirty="0">
                <a:solidFill>
                  <a:prstClr val="black"/>
                </a:solidFill>
                <a:latin typeface="Arial"/>
              </a:rPr>
              <a:t># this is a comment</a:t>
            </a:r>
          </a:p>
          <a:p>
            <a:pPr defTabSz="914400"/>
            <a:r>
              <a:rPr lang="en-US" sz="2400" dirty="0">
                <a:solidFill>
                  <a:prstClr val="black"/>
                </a:solidFill>
                <a:latin typeface="Arial"/>
              </a:rPr>
              <a:t>file </a:t>
            </a:r>
            <a:r>
              <a:rPr lang="en-US" sz="2400" dirty="0" smtClean="0">
                <a:solidFill>
                  <a:prstClr val="black"/>
                </a:solidFill>
                <a:latin typeface="Arial"/>
              </a:rPr>
              <a:t>‘V1/v1.mp4'</a:t>
            </a:r>
            <a:endParaRPr lang="en-US" sz="2400" dirty="0">
              <a:solidFill>
                <a:prstClr val="black"/>
              </a:solidFill>
              <a:latin typeface="Arial"/>
            </a:endParaRPr>
          </a:p>
          <a:p>
            <a:pPr defTabSz="914400"/>
            <a:r>
              <a:rPr lang="en-US" sz="2400" dirty="0">
                <a:solidFill>
                  <a:prstClr val="black"/>
                </a:solidFill>
                <a:latin typeface="Arial"/>
              </a:rPr>
              <a:t>file </a:t>
            </a:r>
            <a:r>
              <a:rPr lang="en-US" sz="2400" dirty="0" smtClean="0">
                <a:solidFill>
                  <a:prstClr val="black"/>
                </a:solidFill>
                <a:latin typeface="Arial"/>
              </a:rPr>
              <a:t>‘v2folder/v2.mp4'</a:t>
            </a:r>
            <a:endParaRPr lang="en-US" sz="2400" dirty="0">
              <a:solidFill>
                <a:prstClr val="black"/>
              </a:solidFill>
              <a:latin typeface="Arial"/>
            </a:endParaRPr>
          </a:p>
          <a:p>
            <a:pPr defTabSz="914400"/>
            <a:r>
              <a:rPr lang="en-US" sz="2400" dirty="0">
                <a:solidFill>
                  <a:prstClr val="black"/>
                </a:solidFill>
                <a:latin typeface="Arial"/>
              </a:rPr>
              <a:t>file </a:t>
            </a:r>
            <a:r>
              <a:rPr lang="en-US" sz="2400" dirty="0" smtClean="0">
                <a:solidFill>
                  <a:prstClr val="black"/>
                </a:solidFill>
                <a:latin typeface="Arial"/>
              </a:rPr>
              <a:t>’v32.mp4'</a:t>
            </a:r>
            <a:endParaRPr lang="en-US" sz="2400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96136" y="3140968"/>
            <a:ext cx="245867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914400"/>
            <a:r>
              <a:rPr lang="en-US" sz="2800" b="1" dirty="0">
                <a:solidFill>
                  <a:srgbClr val="2E7CEB">
                    <a:lumMod val="60000"/>
                    <a:lumOff val="40000"/>
                  </a:srgbClr>
                </a:solidFill>
                <a:latin typeface="Arial"/>
              </a:rPr>
              <a:t>model-to-text</a:t>
            </a:r>
          </a:p>
        </p:txBody>
      </p:sp>
      <p:pic>
        <p:nvPicPr>
          <p:cNvPr id="8" name="Picture 7" descr="Capture d’écran 2016-11-07 à 07.30.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192" y="140765"/>
            <a:ext cx="5469108" cy="226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934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 rot="5400000">
            <a:off x="3275856" y="2708920"/>
            <a:ext cx="1800200" cy="19442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176" y="5013176"/>
            <a:ext cx="2661938" cy="15211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3568" y="5589240"/>
            <a:ext cx="982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800" dirty="0">
                <a:solidFill>
                  <a:prstClr val="black"/>
                </a:solidFill>
                <a:latin typeface="Arial"/>
              </a:rPr>
              <a:t>.m3u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96136" y="3140968"/>
            <a:ext cx="245867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914400"/>
            <a:r>
              <a:rPr lang="en-US" sz="2800" b="1" dirty="0">
                <a:solidFill>
                  <a:srgbClr val="2E7CEB">
                    <a:lumMod val="60000"/>
                    <a:lumOff val="40000"/>
                  </a:srgbClr>
                </a:solidFill>
                <a:latin typeface="Arial"/>
              </a:rPr>
              <a:t>model-to-text</a:t>
            </a:r>
          </a:p>
        </p:txBody>
      </p:sp>
      <p:pic>
        <p:nvPicPr>
          <p:cNvPr id="8" name="Picture 7" descr="Capture d’écran 2016-11-07 à 07.30.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058" y="206236"/>
            <a:ext cx="5469108" cy="226853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104122" y="5185077"/>
            <a:ext cx="3888432" cy="12003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Arial"/>
              </a:rPr>
              <a:t>V1/v1.mp4</a:t>
            </a:r>
            <a:endParaRPr lang="en-US" sz="2400" dirty="0">
              <a:solidFill>
                <a:prstClr val="black"/>
              </a:solidFill>
              <a:latin typeface="Arial"/>
            </a:endParaRPr>
          </a:p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Arial"/>
              </a:rPr>
              <a:t>v2folder/v2.mp4</a:t>
            </a:r>
            <a:endParaRPr lang="en-US" sz="2400" dirty="0">
              <a:solidFill>
                <a:prstClr val="black"/>
              </a:solidFill>
              <a:latin typeface="Arial"/>
            </a:endParaRPr>
          </a:p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Arial"/>
              </a:rPr>
              <a:t>v32.mp4</a:t>
            </a:r>
            <a:endParaRPr lang="en-US" sz="2400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1734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Personnalisée 6">
      <a:dk1>
        <a:sysClr val="windowText" lastClr="000000"/>
      </a:dk1>
      <a:lt1>
        <a:sysClr val="window" lastClr="FFFFFF"/>
      </a:lt1>
      <a:dk2>
        <a:srgbClr val="1D5FC5"/>
      </a:dk2>
      <a:lt2>
        <a:srgbClr val="2E7CEB"/>
      </a:lt2>
      <a:accent1>
        <a:srgbClr val="4282CE"/>
      </a:accent1>
      <a:accent2>
        <a:srgbClr val="DD8047"/>
      </a:accent2>
      <a:accent3>
        <a:srgbClr val="5C9F4F"/>
      </a:accent3>
      <a:accent4>
        <a:srgbClr val="3163D8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1332</TotalTime>
  <Words>351</Words>
  <Application>Microsoft Macintosh PowerPoint</Application>
  <PresentationFormat>On-screen Show (4:3)</PresentationFormat>
  <Paragraphs>70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Office Theme</vt:lpstr>
      <vt:lpstr>1_Office Theme</vt:lpstr>
      <vt:lpstr>VideoGen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VideoGen</dc:title>
  <dc:creator>Mathieu Acher</dc:creator>
  <cp:lastModifiedBy>Mathieu Acher</cp:lastModifiedBy>
  <cp:revision>16</cp:revision>
  <dcterms:created xsi:type="dcterms:W3CDTF">2016-11-07T06:31:03Z</dcterms:created>
  <dcterms:modified xsi:type="dcterms:W3CDTF">2017-10-20T05:59:18Z</dcterms:modified>
</cp:coreProperties>
</file>